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1" r:id="rId1"/>
    <p:sldMasterId id="2147484210" r:id="rId2"/>
  </p:sldMasterIdLst>
  <p:notesMasterIdLst>
    <p:notesMasterId r:id="rId23"/>
  </p:notesMasterIdLst>
  <p:handoutMasterIdLst>
    <p:handoutMasterId r:id="rId24"/>
  </p:handoutMasterIdLst>
  <p:sldIdLst>
    <p:sldId id="1027" r:id="rId3"/>
    <p:sldId id="1174" r:id="rId4"/>
    <p:sldId id="1175" r:id="rId5"/>
    <p:sldId id="1176" r:id="rId6"/>
    <p:sldId id="1162" r:id="rId7"/>
    <p:sldId id="1163" r:id="rId8"/>
    <p:sldId id="1164" r:id="rId9"/>
    <p:sldId id="1165" r:id="rId10"/>
    <p:sldId id="1167" r:id="rId11"/>
    <p:sldId id="1168" r:id="rId12"/>
    <p:sldId id="1169" r:id="rId13"/>
    <p:sldId id="1170" r:id="rId14"/>
    <p:sldId id="1166" r:id="rId15"/>
    <p:sldId id="1171" r:id="rId16"/>
    <p:sldId id="1177" r:id="rId17"/>
    <p:sldId id="1172" r:id="rId18"/>
    <p:sldId id="1178" r:id="rId19"/>
    <p:sldId id="1173" r:id="rId20"/>
    <p:sldId id="1179" r:id="rId21"/>
    <p:sldId id="1018" r:id="rId22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er" id="{7485E1C9-9905-C841-943B-8BABCDA7821A}">
          <p14:sldIdLst>
            <p14:sldId id="1027"/>
            <p14:sldId id="1174"/>
            <p14:sldId id="1175"/>
          </p14:sldIdLst>
        </p14:section>
        <p14:section name="Design Focus" id="{409EA122-A02B-5247-9315-CA8A844849F5}">
          <p14:sldIdLst/>
        </p14:section>
        <p14:section name="End Slide" id="{AA56530C-6F88-4647-884C-1B02449A4443}">
          <p14:sldIdLst>
            <p14:sldId id="1176"/>
            <p14:sldId id="1162"/>
            <p14:sldId id="1163"/>
            <p14:sldId id="1164"/>
            <p14:sldId id="1165"/>
            <p14:sldId id="1167"/>
            <p14:sldId id="1168"/>
            <p14:sldId id="1169"/>
            <p14:sldId id="1170"/>
            <p14:sldId id="1166"/>
            <p14:sldId id="1171"/>
            <p14:sldId id="1177"/>
            <p14:sldId id="1172"/>
            <p14:sldId id="1178"/>
            <p14:sldId id="1173"/>
            <p14:sldId id="1179"/>
            <p14:sldId id="101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on Isselhardt" initials="" lastIdx="12" clrIdx="0"/>
  <p:cmAuthor id="1" name="Kenny Chu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8E8AE"/>
    <a:srgbClr val="F85A65"/>
    <a:srgbClr val="FF5F69"/>
    <a:srgbClr val="FEFFFE"/>
    <a:srgbClr val="5237D3"/>
    <a:srgbClr val="FFB72F"/>
    <a:srgbClr val="7EEAFF"/>
    <a:srgbClr val="C2FF6F"/>
    <a:srgbClr val="83C0FF"/>
    <a:srgbClr val="FF3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16" autoAdjust="0"/>
    <p:restoredTop sz="90683" autoAdjust="0"/>
  </p:normalViewPr>
  <p:slideViewPr>
    <p:cSldViewPr snapToGrid="0" snapToObjects="1">
      <p:cViewPr varScale="1">
        <p:scale>
          <a:sx n="252" d="100"/>
          <a:sy n="252" d="100"/>
        </p:scale>
        <p:origin x="-104" y="-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BA33F-AC93-E746-8390-ADFA7DA04746}" type="datetime1">
              <a:rPr lang="en-US" smtClean="0"/>
              <a:t>3/16/16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B84C7-6306-ED44-9E38-23737DD3F0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06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8B554-46D7-EC43-B4C9-8868182253D3}" type="datetime1">
              <a:rPr lang="en-US" smtClean="0"/>
              <a:t>3/16/16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F4DA9-CDC1-CF48-8869-3E203C588A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132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4DA9-CDC1-CF48-8869-3E203C588A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8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4DA9-CDC1-CF48-8869-3E203C588A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8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4DA9-CDC1-CF48-8869-3E203C588A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89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100" dirty="0" smtClean="0">
                <a:solidFill>
                  <a:srgbClr val="00C800"/>
                </a:solidFill>
                <a:latin typeface="Avenir Light"/>
                <a:ea typeface="Avenir Next Regular"/>
                <a:cs typeface="Avenir Light"/>
                <a:sym typeface="Avenir Next Regular"/>
              </a:rPr>
              <a:t>The Everything Remote for Smart Home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4DA9-CDC1-CF48-8869-3E203C588A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1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noFill/>
        </p:spPr>
        <p:txBody>
          <a:bodyPr anchor="t"/>
          <a:lstStyle>
            <a:lvl1pPr algn="l">
              <a:defRPr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63602"/>
            <a:ext cx="7772400" cy="1001568"/>
          </a:xfrm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80000"/>
              </a:lnSpc>
              <a:defRPr sz="4000" cap="all" baseline="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/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Title /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84261" y="876428"/>
            <a:ext cx="8776296" cy="3720961"/>
          </a:xfrm>
        </p:spPr>
        <p:txBody>
          <a:bodyPr anchor="ctr">
            <a:noAutofit/>
          </a:bodyPr>
          <a:lstStyle>
            <a:lvl1pPr algn="ctr">
              <a:defRPr sz="2800">
                <a:solidFill>
                  <a:srgbClr val="000000"/>
                </a:solidFill>
                <a:latin typeface="Avenir Next Regular"/>
                <a:cs typeface="Avenir Next Regula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176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Left 2 / Title Slide w/text bo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 wrap="squar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3796" y="1299601"/>
            <a:ext cx="8776759" cy="3309837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83017" y="876972"/>
            <a:ext cx="8776759" cy="4196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816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Left 2/ Title Slide w/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 wrap="square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3796" y="1299601"/>
            <a:ext cx="8776759" cy="3309837"/>
          </a:xfrm>
        </p:spPr>
        <p:txBody>
          <a:bodyPr wrap="square">
            <a:noAutofit/>
          </a:bodyPr>
          <a:lstStyle>
            <a:lvl1pPr>
              <a:defRPr sz="1400">
                <a:solidFill>
                  <a:schemeClr val="tx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83017" y="876972"/>
            <a:ext cx="8776759" cy="419651"/>
          </a:xfrm>
        </p:spPr>
        <p:txBody>
          <a:bodyPr wrap="square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632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Left 1 / Title Slide w/text bo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 wrap="square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3796" y="877206"/>
            <a:ext cx="8776759" cy="3720961"/>
          </a:xfrm>
        </p:spPr>
        <p:txBody>
          <a:bodyPr wrap="square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678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/ Left 1 / Title Slide w/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 wrap="square"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3796" y="877206"/>
            <a:ext cx="8776759" cy="3720961"/>
          </a:xfr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5852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Left / Title Slide w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516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Left /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6229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Left /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6239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510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4942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noFill/>
        </p:spPr>
        <p:txBody>
          <a:bodyPr anchor="t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6856" y="2985922"/>
            <a:ext cx="4010288" cy="373862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59267" y="2257918"/>
            <a:ext cx="6018626" cy="6633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lnSpc>
                <a:spcPct val="80000"/>
              </a:lnSpc>
              <a:defRPr sz="4000" b="0" i="0" cap="all">
                <a:solidFill>
                  <a:srgbClr val="FFFFFF"/>
                </a:solidFill>
                <a:latin typeface="Avenir Next Demi Bold"/>
                <a:cs typeface="Avenir Next Demi Bold"/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093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3542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1 pictur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755930" y="176696"/>
            <a:ext cx="4204625" cy="695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4755930" y="880274"/>
            <a:ext cx="4204625" cy="372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524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1 picture w/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755930" y="176696"/>
            <a:ext cx="4204625" cy="695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55930" y="872435"/>
            <a:ext cx="4203919" cy="3729728"/>
          </a:xfrm>
        </p:spPr>
        <p:txBody>
          <a:bodyPr wrap="square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567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K / 1 picture w/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55930" y="176696"/>
            <a:ext cx="4204625" cy="44252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 sz="1800" baseline="0"/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453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1 picture w/ tex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55930" y="176696"/>
            <a:ext cx="4204625" cy="44254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30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1 full pictur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55930" y="176696"/>
            <a:ext cx="4204625" cy="44252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 sz="1800" baseline="0"/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777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1 full picture w/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55930" y="176696"/>
            <a:ext cx="4204625" cy="44254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9324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K /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2450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5426" y="0"/>
            <a:ext cx="4568574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744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044952" cy="514349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49524" y="0"/>
            <a:ext cx="3044952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4476" y="0"/>
            <a:ext cx="3044952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554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Title /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183444" y="875739"/>
            <a:ext cx="8777112" cy="3721650"/>
          </a:xfrm>
        </p:spPr>
        <p:txBody>
          <a:bodyPr wrap="square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3299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K / 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3838"/>
            <a:ext cx="3044952" cy="2569661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49524" y="2573838"/>
            <a:ext cx="3044952" cy="256966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9048" y="2573838"/>
            <a:ext cx="3044952" cy="256966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044952" cy="2569661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9524" y="0"/>
            <a:ext cx="3044952" cy="256966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9048" y="0"/>
            <a:ext cx="3044952" cy="256966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68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568574" cy="2366194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575426" y="0"/>
            <a:ext cx="4568574" cy="2366194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2371378"/>
            <a:ext cx="4568574" cy="2366194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5426" y="2371378"/>
            <a:ext cx="4568574" cy="2366194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688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1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8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2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5426" y="0"/>
            <a:ext cx="4568574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5567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3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49524" y="0"/>
            <a:ext cx="3044952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9048" y="0"/>
            <a:ext cx="3044952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168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K / 6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3838"/>
            <a:ext cx="3044952" cy="2569661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49524" y="2573838"/>
            <a:ext cx="3044952" cy="2569662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9048" y="2573838"/>
            <a:ext cx="3044952" cy="2569662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044952" cy="256966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9524" y="0"/>
            <a:ext cx="3044952" cy="2569662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9048" y="0"/>
            <a:ext cx="3044952" cy="2569662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4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568574" cy="2366194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575426" y="0"/>
            <a:ext cx="4568574" cy="2366194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2371378"/>
            <a:ext cx="4568574" cy="2366194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5426" y="2371378"/>
            <a:ext cx="4568574" cy="2366194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75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_ID8_Lockup_Horizontal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686" y="4122508"/>
            <a:ext cx="1644629" cy="637285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172661" y="2162993"/>
            <a:ext cx="279867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Demi Bold"/>
                <a:ea typeface="+mj-ea"/>
                <a:cs typeface="Avenir Next Demi Bold"/>
              </a:rPr>
              <a:t>Thank you!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805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 INNOVATION LAB   • 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3565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T / Left / Title Slide w/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3199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Title / 1 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183444" y="875739"/>
            <a:ext cx="8777112" cy="3721650"/>
          </a:xfr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341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noFill/>
        </p:spPr>
        <p:txBody>
          <a:bodyPr anchor="t"/>
          <a:lstStyle>
            <a:lvl1pPr algn="l">
              <a:defRPr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63602"/>
            <a:ext cx="7772400" cy="1001568"/>
          </a:xfrm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80000"/>
              </a:lnSpc>
              <a:defRPr sz="4000" cap="all" baseline="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0"/>
          </p:nvPr>
        </p:nvSpPr>
        <p:spPr>
          <a:xfrm>
            <a:off x="3505200" y="4767263"/>
            <a:ext cx="2133600" cy="274637"/>
          </a:xfrm>
        </p:spPr>
        <p:txBody>
          <a:bodyPr/>
          <a:lstStyle>
            <a:lvl1pPr algn="ctr">
              <a:defRPr/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4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noFill/>
        </p:spPr>
        <p:txBody>
          <a:bodyPr anchor="t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6856" y="2985922"/>
            <a:ext cx="4010288" cy="373862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59267" y="2257918"/>
            <a:ext cx="6018626" cy="6633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lnSpc>
                <a:spcPct val="80000"/>
              </a:lnSpc>
              <a:defRPr sz="4000" b="0" i="0" cap="all">
                <a:solidFill>
                  <a:srgbClr val="FFFFFF"/>
                </a:solidFill>
                <a:latin typeface="Avenir Next Demi Bold"/>
                <a:cs typeface="Avenir Next Demi Bold"/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016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Title /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183444" y="875739"/>
            <a:ext cx="8777112" cy="3721650"/>
          </a:xfrm>
        </p:spPr>
        <p:txBody>
          <a:bodyPr wrap="square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4506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Title / 1 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183444" y="875739"/>
            <a:ext cx="8777112" cy="3721650"/>
          </a:xfr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353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Title / 2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183444" y="875739"/>
            <a:ext cx="4289165" cy="3721650"/>
          </a:xfrm>
        </p:spPr>
        <p:txBody>
          <a:bodyPr wrap="square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671391" y="875739"/>
            <a:ext cx="4289165" cy="3721650"/>
          </a:xfrm>
        </p:spPr>
        <p:txBody>
          <a:bodyPr wrap="square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797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Title / 2 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183444" y="875739"/>
            <a:ext cx="4289165" cy="3721650"/>
          </a:xfr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671391" y="875739"/>
            <a:ext cx="4289165" cy="3721650"/>
          </a:xfrm>
        </p:spPr>
        <p:txBody>
          <a:bodyPr wrap="square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14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Title / 3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444" y="176696"/>
            <a:ext cx="8777112" cy="1689543"/>
          </a:xfrm>
        </p:spPr>
        <p:txBody>
          <a:bodyPr/>
          <a:lstStyle/>
          <a:p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83797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83444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180300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179947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76804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76451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20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K / Title / 3 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444" y="176696"/>
            <a:ext cx="8777112" cy="16895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83797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83444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180300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179947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76804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76451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396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Title /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84261" y="876428"/>
            <a:ext cx="8776296" cy="3720961"/>
          </a:xfrm>
        </p:spPr>
        <p:txBody>
          <a:bodyPr anchor="ctr">
            <a:noAutofit/>
          </a:bodyPr>
          <a:lstStyle>
            <a:lvl1pPr algn="ctr">
              <a:defRPr sz="2800">
                <a:latin typeface="Avenir Next Regular"/>
                <a:cs typeface="Avenir Next Regula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3976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Title /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84261" y="876428"/>
            <a:ext cx="8776296" cy="3720961"/>
          </a:xfrm>
        </p:spPr>
        <p:txBody>
          <a:bodyPr anchor="ctr">
            <a:noAutofit/>
          </a:bodyPr>
          <a:lstStyle>
            <a:lvl1pPr algn="ctr">
              <a:defRPr sz="2800">
                <a:solidFill>
                  <a:srgbClr val="000000"/>
                </a:solidFill>
                <a:latin typeface="Avenir Next Regular"/>
                <a:cs typeface="Avenir Next Regula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06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Title / 2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183444" y="875739"/>
            <a:ext cx="4289165" cy="3721650"/>
          </a:xfrm>
        </p:spPr>
        <p:txBody>
          <a:bodyPr wrap="square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671391" y="875739"/>
            <a:ext cx="4289165" cy="3721650"/>
          </a:xfrm>
        </p:spPr>
        <p:txBody>
          <a:bodyPr wrap="square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6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Left 2 / Title Slide w/text bo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 wrap="squar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3796" y="1299601"/>
            <a:ext cx="8776759" cy="3309837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83017" y="876972"/>
            <a:ext cx="8776759" cy="4196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3135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Left 2/ Title Slide w/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 wrap="square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3796" y="1299601"/>
            <a:ext cx="8776759" cy="3309837"/>
          </a:xfrm>
        </p:spPr>
        <p:txBody>
          <a:bodyPr wrap="square">
            <a:noAutofit/>
          </a:bodyPr>
          <a:lstStyle>
            <a:lvl1pPr>
              <a:defRPr sz="1400">
                <a:solidFill>
                  <a:schemeClr val="tx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83017" y="876972"/>
            <a:ext cx="8776759" cy="419651"/>
          </a:xfrm>
        </p:spPr>
        <p:txBody>
          <a:bodyPr wrap="square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5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Left 1 / Title Slide w/text bo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 wrap="square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3796" y="877206"/>
            <a:ext cx="8776759" cy="3720961"/>
          </a:xfrm>
        </p:spPr>
        <p:txBody>
          <a:bodyPr wrap="square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505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/ Left 1 / Title Slide w/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 wrap="square"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3796" y="877206"/>
            <a:ext cx="8776759" cy="3720961"/>
          </a:xfr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628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Left / Title Slide w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41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Left /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924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Left /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8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95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0584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0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Title / 2 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183444" y="875739"/>
            <a:ext cx="4289165" cy="3721650"/>
          </a:xfr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671391" y="875739"/>
            <a:ext cx="4289165" cy="3721650"/>
          </a:xfrm>
        </p:spPr>
        <p:txBody>
          <a:bodyPr wrap="square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84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1 pictur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755930" y="176696"/>
            <a:ext cx="4204625" cy="695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4755930" y="880274"/>
            <a:ext cx="4204625" cy="372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3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1 picture w/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755930" y="176696"/>
            <a:ext cx="4204625" cy="6957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55930" y="872435"/>
            <a:ext cx="4203919" cy="3729728"/>
          </a:xfrm>
        </p:spPr>
        <p:txBody>
          <a:bodyPr wrap="square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051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K / 1 picture w/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55930" y="176696"/>
            <a:ext cx="4204625" cy="44252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 sz="1800" baseline="0"/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31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1 picture w/ tex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55930" y="176696"/>
            <a:ext cx="4204625" cy="44254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649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1 full pictur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55930" y="176696"/>
            <a:ext cx="4204625" cy="44252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 sz="1800" baseline="0"/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583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1 full picture w/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55930" y="176696"/>
            <a:ext cx="4204625" cy="44254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699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K /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7103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5426" y="0"/>
            <a:ext cx="4568574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28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044952" cy="514349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49524" y="0"/>
            <a:ext cx="3044952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4476" y="0"/>
            <a:ext cx="3044952" cy="51435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13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K / 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3838"/>
            <a:ext cx="3044952" cy="2569661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49524" y="2573838"/>
            <a:ext cx="3044952" cy="256966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9048" y="2573838"/>
            <a:ext cx="3044952" cy="256966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044952" cy="2569661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9524" y="0"/>
            <a:ext cx="3044952" cy="256966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9048" y="0"/>
            <a:ext cx="3044952" cy="256966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Title / 3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444" y="176696"/>
            <a:ext cx="8777112" cy="1689543"/>
          </a:xfrm>
        </p:spPr>
        <p:txBody>
          <a:bodyPr/>
          <a:lstStyle/>
          <a:p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83797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83444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180300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179947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76804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76451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276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568574" cy="2366194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575426" y="0"/>
            <a:ext cx="4568574" cy="2366194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2371378"/>
            <a:ext cx="4568574" cy="2366194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5426" y="2371378"/>
            <a:ext cx="4568574" cy="2366194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97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1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48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2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68574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5426" y="0"/>
            <a:ext cx="4568574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89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3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49524" y="0"/>
            <a:ext cx="3044952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9048" y="0"/>
            <a:ext cx="3044952" cy="5143500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114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K / 6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573838"/>
            <a:ext cx="3044952" cy="2569661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49524" y="2573838"/>
            <a:ext cx="3044952" cy="2569662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9048" y="2573838"/>
            <a:ext cx="3044952" cy="2569662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044952" cy="256966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9524" y="0"/>
            <a:ext cx="3044952" cy="2569662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9048" y="0"/>
            <a:ext cx="3044952" cy="2569662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T / 4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568574" cy="2366194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575426" y="0"/>
            <a:ext cx="4568574" cy="2366194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2371378"/>
            <a:ext cx="4568574" cy="2366194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5426" y="2371378"/>
            <a:ext cx="4568574" cy="2366194"/>
          </a:xfr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917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_ID8_Lockup_Horizontal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686" y="4122508"/>
            <a:ext cx="1644629" cy="637285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172661" y="2162993"/>
            <a:ext cx="279867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/>
                </a:solidFill>
                <a:latin typeface="Avenir Next Demi Bold"/>
                <a:cs typeface="Avenir Next Demi Bold"/>
              </a:rPr>
              <a:t>Thank you!</a:t>
            </a: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83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 sz="1800"/>
            </a:pPr>
            <a:r>
              <a:rPr lang="en-US" sz="600" dirty="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 INNOVATION LAB   •  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394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K / Title / 3 tex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444" y="176696"/>
            <a:ext cx="8777112" cy="16895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83797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83444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180300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179947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76804" y="2285890"/>
            <a:ext cx="2783752" cy="232354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  <a:latin typeface="Avenir Next Regular"/>
                <a:cs typeface="Avenir Next Regular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176451" y="1866239"/>
            <a:ext cx="2784105" cy="41965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6355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K / Title /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84261" y="876428"/>
            <a:ext cx="8776296" cy="3720961"/>
          </a:xfrm>
        </p:spPr>
        <p:txBody>
          <a:bodyPr anchor="ctr">
            <a:noAutofit/>
          </a:bodyPr>
          <a:lstStyle>
            <a:lvl1pPr algn="ctr">
              <a:defRPr sz="2800">
                <a:latin typeface="Avenir Next Regular"/>
                <a:cs typeface="Avenir Next Regula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4936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1.xml"/><Relationship Id="rId9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77.xml"/><Relationship Id="rId3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444" y="880274"/>
            <a:ext cx="8777112" cy="372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7733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018" r:id="rId2"/>
    <p:sldLayoutId id="2147484174" r:id="rId3"/>
    <p:sldLayoutId id="2147484180" r:id="rId4"/>
    <p:sldLayoutId id="2147484175" r:id="rId5"/>
    <p:sldLayoutId id="2147484181" r:id="rId6"/>
    <p:sldLayoutId id="2147484203" r:id="rId7"/>
    <p:sldLayoutId id="2147484204" r:id="rId8"/>
    <p:sldLayoutId id="2147484167" r:id="rId9"/>
    <p:sldLayoutId id="2147484182" r:id="rId10"/>
    <p:sldLayoutId id="2147484189" r:id="rId11"/>
    <p:sldLayoutId id="2147484197" r:id="rId12"/>
    <p:sldLayoutId id="2147484187" r:id="rId13"/>
    <p:sldLayoutId id="2147484198" r:id="rId14"/>
    <p:sldLayoutId id="2147484188" r:id="rId15"/>
    <p:sldLayoutId id="2147484190" r:id="rId16"/>
    <p:sldLayoutId id="2147484191" r:id="rId17"/>
    <p:sldLayoutId id="2147484168" r:id="rId18"/>
    <p:sldLayoutId id="2147484169" r:id="rId19"/>
    <p:sldLayoutId id="2147484183" r:id="rId20"/>
    <p:sldLayoutId id="2147484199" r:id="rId21"/>
    <p:sldLayoutId id="2147484200" r:id="rId22"/>
    <p:sldLayoutId id="2147484201" r:id="rId23"/>
    <p:sldLayoutId id="2147484202" r:id="rId24"/>
    <p:sldLayoutId id="2147484205" r:id="rId25"/>
    <p:sldLayoutId id="2147484206" r:id="rId26"/>
    <p:sldLayoutId id="2147484176" r:id="rId27"/>
    <p:sldLayoutId id="2147484184" r:id="rId28"/>
    <p:sldLayoutId id="2147484186" r:id="rId29"/>
    <p:sldLayoutId id="2147484208" r:id="rId30"/>
    <p:sldLayoutId id="2147484185" r:id="rId31"/>
    <p:sldLayoutId id="2147484193" r:id="rId32"/>
    <p:sldLayoutId id="2147484194" r:id="rId33"/>
    <p:sldLayoutId id="2147484195" r:id="rId34"/>
    <p:sldLayoutId id="2147484209" r:id="rId35"/>
    <p:sldLayoutId id="2147484196" r:id="rId36"/>
    <p:sldLayoutId id="2147484192" r:id="rId37"/>
    <p:sldLayoutId id="2147484207" r:id="rId38"/>
    <p:sldLayoutId id="2147484250" r:id="rId39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venir Next Demi Bold"/>
          <a:ea typeface="+mj-ea"/>
          <a:cs typeface="Avenir Next Demi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Avenir Next Demi Bold"/>
          <a:ea typeface="+mn-ea"/>
          <a:cs typeface="Avenir Next Demi Bold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1400" kern="1200">
          <a:solidFill>
            <a:schemeClr val="bg1"/>
          </a:solidFill>
          <a:latin typeface="Avenir Next Regular"/>
          <a:ea typeface="+mn-ea"/>
          <a:cs typeface="Avenir Next Regular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1000" kern="1200">
          <a:solidFill>
            <a:schemeClr val="bg1"/>
          </a:solidFill>
          <a:latin typeface="Avenir Next Regular"/>
          <a:ea typeface="+mn-ea"/>
          <a:cs typeface="Avenir Next Regular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1000" kern="1200">
          <a:solidFill>
            <a:schemeClr val="bg1"/>
          </a:solidFill>
          <a:latin typeface="Avenir Next Regular"/>
          <a:ea typeface="+mn-ea"/>
          <a:cs typeface="Avenir Next Regular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1000" kern="1200">
          <a:solidFill>
            <a:schemeClr val="bg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3444" y="176696"/>
            <a:ext cx="8777112" cy="69573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444" y="880274"/>
            <a:ext cx="8777112" cy="372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344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CE2315D1-59A1-3D4E-BA8C-52B935C9F02A}" type="datetime4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March 16, 2016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695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AD6C5395-4851-FD41-B397-C42969058491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pPr>
              <a:defRPr sz="1800"/>
            </a:pPr>
            <a:r>
              <a:rPr lang="en-US" sz="600" smtClean="0">
                <a:solidFill>
                  <a:prstClr val="black">
                    <a:lumMod val="50000"/>
                    <a:lumOff val="50000"/>
                  </a:prstClr>
                </a:solidFill>
                <a:ea typeface="Avenir Next Regular"/>
                <a:sym typeface="Avenir Next Regular"/>
              </a:rPr>
              <a:t>SAMSUNG   •  ID8 INNOVATION LAB   •   CONFIDENTIAL</a:t>
            </a:r>
            <a:endParaRPr lang="en-US" sz="600" dirty="0" smtClean="0">
              <a:solidFill>
                <a:prstClr val="black">
                  <a:lumMod val="50000"/>
                  <a:lumOff val="50000"/>
                </a:prstClr>
              </a:solidFill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4069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7" r:id="rId16"/>
    <p:sldLayoutId id="2147484228" r:id="rId17"/>
    <p:sldLayoutId id="2147484229" r:id="rId18"/>
    <p:sldLayoutId id="2147484230" r:id="rId19"/>
    <p:sldLayoutId id="2147484231" r:id="rId20"/>
    <p:sldLayoutId id="2147484232" r:id="rId21"/>
    <p:sldLayoutId id="2147484233" r:id="rId22"/>
    <p:sldLayoutId id="2147484234" r:id="rId23"/>
    <p:sldLayoutId id="2147484235" r:id="rId24"/>
    <p:sldLayoutId id="2147484236" r:id="rId25"/>
    <p:sldLayoutId id="2147484237" r:id="rId26"/>
    <p:sldLayoutId id="2147484238" r:id="rId27"/>
    <p:sldLayoutId id="2147484239" r:id="rId28"/>
    <p:sldLayoutId id="2147484240" r:id="rId29"/>
    <p:sldLayoutId id="2147484241" r:id="rId30"/>
    <p:sldLayoutId id="2147484242" r:id="rId31"/>
    <p:sldLayoutId id="2147484243" r:id="rId32"/>
    <p:sldLayoutId id="2147484244" r:id="rId33"/>
    <p:sldLayoutId id="2147484245" r:id="rId34"/>
    <p:sldLayoutId id="2147484246" r:id="rId35"/>
    <p:sldLayoutId id="2147484247" r:id="rId36"/>
    <p:sldLayoutId id="2147484248" r:id="rId37"/>
    <p:sldLayoutId id="2147484249" r:id="rId38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bg1"/>
          </a:solidFill>
          <a:latin typeface="Avenir Next Demi Bold"/>
          <a:ea typeface="+mj-ea"/>
          <a:cs typeface="Avenir Next Demi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kern="1200">
          <a:solidFill>
            <a:schemeClr val="bg1"/>
          </a:solidFill>
          <a:latin typeface="Avenir Next Demi Bold"/>
          <a:ea typeface="+mn-ea"/>
          <a:cs typeface="Avenir Next Demi Bold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1400" kern="1200">
          <a:solidFill>
            <a:schemeClr val="bg1"/>
          </a:solidFill>
          <a:latin typeface="Avenir Next Regular"/>
          <a:ea typeface="+mn-ea"/>
          <a:cs typeface="Avenir Next Regular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1000" kern="1200">
          <a:solidFill>
            <a:schemeClr val="bg1"/>
          </a:solidFill>
          <a:latin typeface="Avenir Next Regular"/>
          <a:ea typeface="+mn-ea"/>
          <a:cs typeface="Avenir Next Regular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1000" kern="1200">
          <a:solidFill>
            <a:schemeClr val="bg1"/>
          </a:solidFill>
          <a:latin typeface="Avenir Next Regular"/>
          <a:ea typeface="+mn-ea"/>
          <a:cs typeface="Avenir Next Regular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1000" kern="1200">
          <a:solidFill>
            <a:schemeClr val="bg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microsoft.com/office/2007/relationships/hdphoto" Target="../media/hdphoto1.wdp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036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  <p:pic>
        <p:nvPicPr>
          <p:cNvPr id="13" name="Picture 12" descr="W_ID8_Lockup_Samsung_Vertical.png"/>
          <p:cNvPicPr>
            <a:picLocks noChangeAspect="1"/>
          </p:cNvPicPr>
          <p:nvPr/>
        </p:nvPicPr>
        <p:blipFill>
          <a:blip r:embed="rId4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10" y="55843"/>
            <a:ext cx="1778203" cy="10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9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2" name="Picture 1" descr="simplify_my_life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3444" y="2416886"/>
            <a:ext cx="2812815" cy="13978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444" y="2449809"/>
            <a:ext cx="2812815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/>
                <a:cs typeface="Avenir Book"/>
              </a:rPr>
              <a:t>Coordinate all light sources to provide optimal setting for the right context with one single control  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/>
                <a:cs typeface="Avenir Book"/>
              </a:rPr>
              <a:t>Real-time data based automation taking into account of season, weather, and time of day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81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3" name="Picture 2" descr="learn_my_habbi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1665" y="963438"/>
            <a:ext cx="298985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Learns user habits from previous usage pattern by using machine learning algorithms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Anticipates user needs and controls lighting without complex programming 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setup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780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2" name="Picture 1" descr="learn_my_habbit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1665" y="963438"/>
            <a:ext cx="298985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Learns user habits from previous usage pattern by using machine learning algorithms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Anticipates user needs and controls lighting without complex programming 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setup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675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4" name="Picture 3" descr="proect 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513" y="963438"/>
            <a:ext cx="298985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Suspicious movement/ noise is monitored across rooms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Irregular motion triggers notification on home owner’s phones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Voice warning follows movement of unwelcome intruders 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781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3" name="Picture 2" descr="fulfill_my_nee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1665" y="963438"/>
            <a:ext cx="29898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Controls connected devices via conversational voice interaction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Uninterrupted media playing/ call experience from room to room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Whole house intelligent assistant </a:t>
            </a:r>
            <a:endParaRPr lang="en-US" sz="1100" dirty="0" smtClean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    (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traffic, sports, news, and weather)</a:t>
            </a: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9761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OTTO_Buddy.pn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26"/>
          <a:stretch/>
        </p:blipFill>
        <p:spPr>
          <a:xfrm>
            <a:off x="4572000" y="-1"/>
            <a:ext cx="4572000" cy="514350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13" name="Picture 12" descr="clio_family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253" r="-14715" b="-1"/>
          <a:stretch/>
        </p:blipFill>
        <p:spPr>
          <a:xfrm>
            <a:off x="-485952" y="0"/>
            <a:ext cx="6439858" cy="5143500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 smtClean="0"/>
              <a:t>Reference Products</a:t>
            </a:r>
            <a:endParaRPr lang="en-US" dirty="0"/>
          </a:p>
        </p:txBody>
      </p:sp>
      <p:sp>
        <p:nvSpPr>
          <p:cNvPr id="19" name="Shape 409"/>
          <p:cNvSpPr/>
          <p:nvPr/>
        </p:nvSpPr>
        <p:spPr>
          <a:xfrm>
            <a:off x="4611502" y="2716732"/>
            <a:ext cx="1990001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lvl="0" algn="ctr">
              <a:defRPr sz="1800"/>
            </a:pPr>
            <a:r>
              <a:rPr lang="en-US" sz="1000" spc="100" dirty="0">
                <a:latin typeface="Avenir Light"/>
                <a:ea typeface="Avenir Next Regular"/>
                <a:cs typeface="Avenir Light"/>
                <a:sym typeface="Avenir Next Regular"/>
              </a:rPr>
              <a:t>Your Friend in the Home</a:t>
            </a:r>
          </a:p>
        </p:txBody>
      </p:sp>
      <p:pic>
        <p:nvPicPr>
          <p:cNvPr id="20" name="Picture 19" descr="otto.tif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57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692" y="2325859"/>
            <a:ext cx="1759621" cy="351924"/>
          </a:xfrm>
          <a:prstGeom prst="rect">
            <a:avLst/>
          </a:prstGeom>
        </p:spPr>
      </p:pic>
      <p:sp>
        <p:nvSpPr>
          <p:cNvPr id="21" name="Shape 409"/>
          <p:cNvSpPr/>
          <p:nvPr/>
        </p:nvSpPr>
        <p:spPr>
          <a:xfrm>
            <a:off x="2146290" y="2765001"/>
            <a:ext cx="149511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lvl="0" algn="ctr">
              <a:defRPr sz="1800"/>
            </a:pPr>
            <a:r>
              <a:rPr lang="en-US" sz="1000" spc="100" dirty="0">
                <a:latin typeface="Avenir Light"/>
                <a:ea typeface="Avenir Next Regular"/>
                <a:cs typeface="Avenir Light"/>
                <a:sym typeface="Avenir Next Regular"/>
              </a:rPr>
              <a:t>The Everything Remote for Smart Home</a:t>
            </a:r>
          </a:p>
        </p:txBody>
      </p:sp>
      <p:pic>
        <p:nvPicPr>
          <p:cNvPr id="22" name="Picture 21" descr="Clio_logo_BLK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7362" y="1569380"/>
            <a:ext cx="1132973" cy="105337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572000" y="1248886"/>
            <a:ext cx="0" cy="3462074"/>
          </a:xfrm>
          <a:prstGeom prst="straightConnector1">
            <a:avLst/>
          </a:prstGeom>
          <a:ln w="12700" cap="rnd">
            <a:solidFill>
              <a:schemeClr val="tx1"/>
            </a:solidFill>
            <a:prstDash val="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1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9" name="Picture 8" descr="product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11" name="Picture 10" descr="outlet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21" name="Picture 20" descr="outt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4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3" name="Picture 2" descr="outlet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5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ist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smtClean="0">
                <a:ea typeface="Avenir Next Regular"/>
                <a:sym typeface="Avenir Next Regular"/>
              </a:rPr>
              <a:t>SAMSUNG   •   CONFIDENTIAL</a:t>
            </a:r>
            <a:endParaRPr lang="en-US" sz="600" dirty="0" smtClean="0">
              <a:ea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18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2_pl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pPr/>
              <a:t>March 16,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3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 descr="art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527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14" name="Picture 13" descr="shine_my 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513" y="963438"/>
            <a:ext cx="29898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C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orners of house illuminates as user move through space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Brightness level / room temperature adapts to occupancy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39580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9" name="Picture 8" descr="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513" y="963438"/>
            <a:ext cx="29898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C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orners of house illuminates as user move through space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Brightness level / room temperature adapts to occupancy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87529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3" name="Picture 2" descr="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513" y="963438"/>
            <a:ext cx="29898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C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orners of house illuminates as user move through space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Brightness level / room temperature adapts to occupancy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63122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4" name="Picture 3" descr="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513" y="963438"/>
            <a:ext cx="2989859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C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orners of house illuminate as user move through space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85000"/>
                </a:schemeClr>
              </a:solidFill>
              <a:latin typeface="Avenir Light"/>
              <a:cs typeface="Avenir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Avenir Light"/>
                <a:cs typeface="Avenir Light"/>
              </a:rPr>
              <a:t>Brightness level / room temperature adapts to occupancy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10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2315D1-59A1-3D4E-BA8C-52B935C9F02A}" type="datetime4">
              <a:rPr lang="en-US" smtClean="0"/>
              <a:t>March 16, 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C5395-4851-FD41-B397-C4296905849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sz="1800"/>
            </a:pPr>
            <a:r>
              <a:rPr lang="en-US" sz="600" dirty="0" smtClean="0">
                <a:ea typeface="Avenir Next Regular"/>
                <a:sym typeface="Avenir Next Regular"/>
              </a:rPr>
              <a:t>SAMSUNG   •  ID8 INNOVATION LAB   •   CONFIDENTIAL</a:t>
            </a:r>
          </a:p>
        </p:txBody>
      </p:sp>
      <p:pic>
        <p:nvPicPr>
          <p:cNvPr id="3" name="Picture 2" descr="simplify_my_lif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3444" y="2416886"/>
            <a:ext cx="2812815" cy="13978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444" y="2449809"/>
            <a:ext cx="2812815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/>
                <a:cs typeface="Avenir Book"/>
              </a:rPr>
              <a:t>Coordinate all light sources to provide optimal setting for the right context with one single control  </a:t>
            </a:r>
          </a:p>
          <a:p>
            <a:pPr marL="171450" indent="-171450">
              <a:buFont typeface="Arial"/>
              <a:buChar char="•"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/>
                <a:cs typeface="Avenir Book"/>
              </a:rPr>
              <a:t>Real-time data based automation taking into account of season, weather, and time of day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0583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D8 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ID8 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170073</TotalTime>
  <Words>411</Words>
  <Application>Microsoft Macintosh PowerPoint</Application>
  <PresentationFormat>On-screen Show (16:9)</PresentationFormat>
  <Paragraphs>145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ID8 Presentation Template</vt:lpstr>
      <vt:lpstr>1_ID8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Samsung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ID8 Presentation Template</dc:title>
  <dc:subject/>
  <dc:creator>Kenny Chui</dc:creator>
  <cp:keywords/>
  <dc:description/>
  <cp:lastModifiedBy>Belin Berisaj</cp:lastModifiedBy>
  <cp:revision>1521</cp:revision>
  <cp:lastPrinted>2015-10-19T19:13:23Z</cp:lastPrinted>
  <dcterms:created xsi:type="dcterms:W3CDTF">2014-12-13T21:57:52Z</dcterms:created>
  <dcterms:modified xsi:type="dcterms:W3CDTF">2016-03-16T22:53:01Z</dcterms:modified>
  <cp:category/>
</cp:coreProperties>
</file>